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32918400" cy="21945600"/>
  <p:notesSz cx="6858000" cy="9144000"/>
  <p:defaultTextStyle>
    <a:defPPr>
      <a:defRPr lang="en-US"/>
    </a:defPPr>
    <a:lvl1pPr marL="0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175564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DE4E"/>
    <a:srgbClr val="BCE24D"/>
    <a:srgbClr val="008DA4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7" autoAdjust="0"/>
    <p:restoredTop sz="94582"/>
  </p:normalViewPr>
  <p:slideViewPr>
    <p:cSldViewPr snapToGrid="0" snapToObjects="1">
      <p:cViewPr varScale="1">
        <p:scale>
          <a:sx n="40" d="100"/>
          <a:sy n="40" d="100"/>
        </p:scale>
        <p:origin x="984" y="256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E0076-B506-0745-BBBF-0C23B6BD7062}" type="datetime1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3D564-6681-4849-B3CF-93DDB58C4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2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67BE-377B-B343-9347-F44498AC3B29}" type="datetime1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8058-B177-DF43-AAEC-8C9750298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58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175564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7697" y="4428452"/>
            <a:ext cx="10982376" cy="6613542"/>
          </a:xfrm>
        </p:spPr>
        <p:txBody>
          <a:bodyPr>
            <a:normAutofit/>
          </a:bodyPr>
          <a:lstStyle>
            <a:lvl1pPr algn="r">
              <a:defRPr sz="9200" b="1">
                <a:solidFill>
                  <a:schemeClr val="bg1">
                    <a:lumMod val="9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7697" y="11041995"/>
            <a:ext cx="10982376" cy="3467012"/>
          </a:xfrm>
        </p:spPr>
        <p:txBody>
          <a:bodyPr>
            <a:normAutofit/>
          </a:bodyPr>
          <a:lstStyle>
            <a:lvl1pPr marL="0" indent="0" algn="r">
              <a:buNone/>
              <a:defRPr sz="4200" i="1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defRPr>
            </a:lvl1pPr>
            <a:lvl2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6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2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533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8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045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9EA5CE68-74E9-C549-80A7-116B90BFC0A3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4"/>
            <a:ext cx="7406640" cy="187248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4"/>
            <a:ext cx="21671280" cy="187248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20417252-E1E1-BE49-97A2-DC368F24E403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70B0FBE5-28C9-6F40-A8B1-5E5A79EE54AD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33484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888951" y="20631535"/>
            <a:ext cx="1506431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4"/>
            <a:ext cx="27980640" cy="4358639"/>
          </a:xfrm>
        </p:spPr>
        <p:txBody>
          <a:bodyPr anchor="t">
            <a:normAutofit/>
          </a:bodyPr>
          <a:lstStyle>
            <a:lvl1pPr algn="l">
              <a:defRPr sz="12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7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5564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511296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6694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2259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782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53388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895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04518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99B3C9A3-2738-5849-AEE9-E86AF901715A}" type="datetime1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4"/>
            <a:ext cx="14538960" cy="14483081"/>
          </a:xfrm>
        </p:spPr>
        <p:txBody>
          <a:bodyPr/>
          <a:lstStyle>
            <a:lvl1pPr>
              <a:defRPr sz="92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4"/>
            <a:ext cx="14538960" cy="14483081"/>
          </a:xfrm>
        </p:spPr>
        <p:txBody>
          <a:bodyPr/>
          <a:lstStyle>
            <a:lvl1pPr>
              <a:defRPr sz="92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83150A53-937F-604B-9490-7E71688D841D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608" y="4912367"/>
            <a:ext cx="14544677" cy="2047241"/>
          </a:xfrm>
        </p:spPr>
        <p:txBody>
          <a:bodyPr anchor="b">
            <a:normAutofit/>
          </a:bodyPr>
          <a:lstStyle>
            <a:lvl1pPr marL="0" indent="0">
              <a:buNone/>
              <a:defRPr sz="7700" b="1"/>
            </a:lvl1pPr>
            <a:lvl2pPr marL="1755648" indent="0">
              <a:buNone/>
              <a:defRPr sz="7700" b="1"/>
            </a:lvl2pPr>
            <a:lvl3pPr marL="3511296" indent="0">
              <a:buNone/>
              <a:defRPr sz="6900" b="1"/>
            </a:lvl3pPr>
            <a:lvl4pPr marL="5266944" indent="0">
              <a:buNone/>
              <a:defRPr sz="6100" b="1"/>
            </a:lvl4pPr>
            <a:lvl5pPr marL="7022592" indent="0">
              <a:buNone/>
              <a:defRPr sz="6100" b="1"/>
            </a:lvl5pPr>
            <a:lvl6pPr marL="8778240" indent="0">
              <a:buNone/>
              <a:defRPr sz="6100" b="1"/>
            </a:lvl6pPr>
            <a:lvl7pPr marL="10533888" indent="0">
              <a:buNone/>
              <a:defRPr sz="6100" b="1"/>
            </a:lvl7pPr>
            <a:lvl8pPr marL="12289536" indent="0">
              <a:buNone/>
              <a:defRPr sz="6100" b="1"/>
            </a:lvl8pPr>
            <a:lvl9pPr marL="14045184" indent="0">
              <a:buNone/>
              <a:defRPr sz="6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8608" y="6959603"/>
            <a:ext cx="14544677" cy="1264412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4912362"/>
            <a:ext cx="14550390" cy="2047241"/>
          </a:xfrm>
        </p:spPr>
        <p:txBody>
          <a:bodyPr anchor="b">
            <a:normAutofit/>
          </a:bodyPr>
          <a:lstStyle>
            <a:lvl1pPr marL="0" indent="0">
              <a:buNone/>
              <a:defRPr sz="7700" b="1"/>
            </a:lvl1pPr>
            <a:lvl2pPr marL="1755648" indent="0">
              <a:buNone/>
              <a:defRPr sz="7700" b="1"/>
            </a:lvl2pPr>
            <a:lvl3pPr marL="3511296" indent="0">
              <a:buNone/>
              <a:defRPr sz="6900" b="1"/>
            </a:lvl3pPr>
            <a:lvl4pPr marL="5266944" indent="0">
              <a:buNone/>
              <a:defRPr sz="6100" b="1"/>
            </a:lvl4pPr>
            <a:lvl5pPr marL="7022592" indent="0">
              <a:buNone/>
              <a:defRPr sz="6100" b="1"/>
            </a:lvl5pPr>
            <a:lvl6pPr marL="8778240" indent="0">
              <a:buNone/>
              <a:defRPr sz="6100" b="1"/>
            </a:lvl6pPr>
            <a:lvl7pPr marL="10533888" indent="0">
              <a:buNone/>
              <a:defRPr sz="6100" b="1"/>
            </a:lvl7pPr>
            <a:lvl8pPr marL="12289536" indent="0">
              <a:buNone/>
              <a:defRPr sz="6100" b="1"/>
            </a:lvl8pPr>
            <a:lvl9pPr marL="14045184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6959599"/>
            <a:ext cx="14550390" cy="1264412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B919721F-4CBA-D84C-A692-510F5F40907E}" type="datetime1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2B19AEF3-EC80-344C-BF6F-F5050E293DEF}" type="datetime1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6ADD6DEB-0FC6-084E-A561-F294DAB523B2}" type="datetime1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873758"/>
            <a:ext cx="10829927" cy="3718562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4"/>
            <a:ext cx="18402300" cy="18729963"/>
          </a:xfrm>
        </p:spPr>
        <p:txBody>
          <a:bodyPr/>
          <a:lstStyle>
            <a:lvl1pPr>
              <a:defRPr sz="12300"/>
            </a:lvl1pPr>
            <a:lvl2pPr>
              <a:defRPr sz="108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4592326"/>
            <a:ext cx="10829927" cy="15011401"/>
          </a:xfrm>
        </p:spPr>
        <p:txBody>
          <a:bodyPr/>
          <a:lstStyle>
            <a:lvl1pPr marL="0" indent="0">
              <a:buNone/>
              <a:defRPr sz="5400"/>
            </a:lvl1pPr>
            <a:lvl2pPr marL="1755648" indent="0">
              <a:buNone/>
              <a:defRPr sz="4600"/>
            </a:lvl2pPr>
            <a:lvl3pPr marL="3511296" indent="0">
              <a:buNone/>
              <a:defRPr sz="3800"/>
            </a:lvl3pPr>
            <a:lvl4pPr marL="5266944" indent="0">
              <a:buNone/>
              <a:defRPr sz="3500"/>
            </a:lvl4pPr>
            <a:lvl5pPr marL="7022592" indent="0">
              <a:buNone/>
              <a:defRPr sz="3500"/>
            </a:lvl5pPr>
            <a:lvl6pPr marL="8778240" indent="0">
              <a:buNone/>
              <a:defRPr sz="3500"/>
            </a:lvl6pPr>
            <a:lvl7pPr marL="10533888" indent="0">
              <a:buNone/>
              <a:defRPr sz="3500"/>
            </a:lvl7pPr>
            <a:lvl8pPr marL="12289536" indent="0">
              <a:buNone/>
              <a:defRPr sz="3500"/>
            </a:lvl8pPr>
            <a:lvl9pPr marL="14045184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C2C2202E-B3AF-6D40-8E91-57EC3CEFEA2D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4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79"/>
            <a:ext cx="19751040" cy="13167360"/>
          </a:xfrm>
        </p:spPr>
        <p:txBody>
          <a:bodyPr/>
          <a:lstStyle>
            <a:lvl1pPr marL="0" indent="0">
              <a:buNone/>
              <a:defRPr sz="12300"/>
            </a:lvl1pPr>
            <a:lvl2pPr marL="1755648" indent="0">
              <a:buNone/>
              <a:defRPr sz="10800"/>
            </a:lvl2pPr>
            <a:lvl3pPr marL="3511296" indent="0">
              <a:buNone/>
              <a:defRPr sz="9200"/>
            </a:lvl3pPr>
            <a:lvl4pPr marL="5266944" indent="0">
              <a:buNone/>
              <a:defRPr sz="7700"/>
            </a:lvl4pPr>
            <a:lvl5pPr marL="7022592" indent="0">
              <a:buNone/>
              <a:defRPr sz="7700"/>
            </a:lvl5pPr>
            <a:lvl6pPr marL="8778240" indent="0">
              <a:buNone/>
              <a:defRPr sz="7700"/>
            </a:lvl6pPr>
            <a:lvl7pPr marL="10533888" indent="0">
              <a:buNone/>
              <a:defRPr sz="7700"/>
            </a:lvl7pPr>
            <a:lvl8pPr marL="12289536" indent="0">
              <a:buNone/>
              <a:defRPr sz="7700"/>
            </a:lvl8pPr>
            <a:lvl9pPr marL="14045184" indent="0">
              <a:buNone/>
              <a:defRPr sz="7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1"/>
            <a:ext cx="19751040" cy="2575561"/>
          </a:xfrm>
        </p:spPr>
        <p:txBody>
          <a:bodyPr/>
          <a:lstStyle>
            <a:lvl1pPr marL="0" indent="0">
              <a:buNone/>
              <a:defRPr sz="5400"/>
            </a:lvl1pPr>
            <a:lvl2pPr marL="1755648" indent="0">
              <a:buNone/>
              <a:defRPr sz="4600"/>
            </a:lvl2pPr>
            <a:lvl3pPr marL="3511296" indent="0">
              <a:buNone/>
              <a:defRPr sz="3800"/>
            </a:lvl3pPr>
            <a:lvl4pPr marL="5266944" indent="0">
              <a:buNone/>
              <a:defRPr sz="3500"/>
            </a:lvl4pPr>
            <a:lvl5pPr marL="7022592" indent="0">
              <a:buNone/>
              <a:defRPr sz="3500"/>
            </a:lvl5pPr>
            <a:lvl6pPr marL="8778240" indent="0">
              <a:buNone/>
              <a:defRPr sz="3500"/>
            </a:lvl6pPr>
            <a:lvl7pPr marL="10533888" indent="0">
              <a:buNone/>
              <a:defRPr sz="3500"/>
            </a:lvl7pPr>
            <a:lvl8pPr marL="12289536" indent="0">
              <a:buNone/>
              <a:defRPr sz="3500"/>
            </a:lvl8pPr>
            <a:lvl9pPr marL="14045184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19892" y="20631535"/>
            <a:ext cx="3193009" cy="1168401"/>
          </a:xfrm>
          <a:prstGeom prst="rect">
            <a:avLst/>
          </a:prstGeom>
        </p:spPr>
        <p:txBody>
          <a:bodyPr/>
          <a:lstStyle/>
          <a:p>
            <a:fld id="{63A9E020-9FB7-5546-AD21-E136D7E160AE}" type="datetime1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40209" y="20631535"/>
            <a:ext cx="10424160" cy="11684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64369" y="20631535"/>
            <a:ext cx="1531015" cy="1168401"/>
          </a:xfrm>
          <a:prstGeom prst="rect">
            <a:avLst/>
          </a:prstGeom>
        </p:spPr>
        <p:txBody>
          <a:bodyPr/>
          <a:lstStyle/>
          <a:p>
            <a:fld id="{E495961A-A913-A64C-A153-958F4DEACE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674" y="529250"/>
            <a:ext cx="30313872" cy="3657600"/>
          </a:xfrm>
          <a:prstGeom prst="rect">
            <a:avLst/>
          </a:prstGeom>
        </p:spPr>
        <p:txBody>
          <a:bodyPr vert="horz" lIns="351130" tIns="175565" rIns="351130" bIns="17556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674" y="4771051"/>
            <a:ext cx="30313872" cy="13904196"/>
          </a:xfrm>
          <a:prstGeom prst="rect">
            <a:avLst/>
          </a:prstGeom>
        </p:spPr>
        <p:txBody>
          <a:bodyPr vert="horz" lIns="351130" tIns="175565" rIns="351130" bIns="17556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755648" rtl="0" eaLnBrk="1" latinLnBrk="0" hangingPunct="1">
        <a:spcBef>
          <a:spcPct val="0"/>
        </a:spcBef>
        <a:buNone/>
        <a:defRPr sz="123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1316736" indent="-1316736" algn="l" defTabSz="1755648" rtl="0" eaLnBrk="1" latinLnBrk="0" hangingPunct="1">
        <a:spcBef>
          <a:spcPct val="20000"/>
        </a:spcBef>
        <a:buFont typeface="Arial"/>
        <a:buChar char="•"/>
        <a:defRPr sz="10000" kern="1200">
          <a:solidFill>
            <a:srgbClr val="008DA4"/>
          </a:solidFill>
          <a:latin typeface="Helvetica"/>
          <a:ea typeface="+mn-ea"/>
          <a:cs typeface="Helvetica"/>
        </a:defRPr>
      </a:lvl1pPr>
      <a:lvl2pPr marL="2852928" indent="-1097280" algn="l" defTabSz="1755648" rtl="0" eaLnBrk="1" latinLnBrk="0" hangingPunct="1">
        <a:spcBef>
          <a:spcPct val="20000"/>
        </a:spcBef>
        <a:buFont typeface="Arial"/>
        <a:buChar char="–"/>
        <a:defRPr sz="8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4389120" indent="-877824" algn="l" defTabSz="1755648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6144768" indent="-877824" algn="l" defTabSz="1755648" rtl="0" eaLnBrk="1" latinLnBrk="0" hangingPunct="1">
        <a:spcBef>
          <a:spcPct val="20000"/>
        </a:spcBef>
        <a:buFont typeface="Arial"/>
        <a:buChar char="–"/>
        <a:defRPr sz="61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7900416" indent="-877824" algn="l" defTabSz="1755648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9656064" indent="-877824" algn="l" defTabSz="1755648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1712" indent="-877824" algn="l" defTabSz="1755648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360" indent="-877824" algn="l" defTabSz="1755648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3008" indent="-877824" algn="l" defTabSz="1755648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5648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66944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22592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78240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33888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89536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5184" algn="l" defTabSz="1755648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tiff"/><Relationship Id="rId13" Type="http://schemas.openxmlformats.org/officeDocument/2006/relationships/image" Target="../media/image14.emf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80309" y="3845427"/>
            <a:ext cx="16852108" cy="8329244"/>
          </a:xfrm>
          <a:prstGeom prst="roundRect">
            <a:avLst>
              <a:gd name="adj" fmla="val 25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308436" y="5138105"/>
            <a:ext cx="7723787" cy="6577394"/>
          </a:xfrm>
          <a:prstGeom prst="roundRect">
            <a:avLst>
              <a:gd name="adj" fmla="val 363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80309" y="12616515"/>
            <a:ext cx="16852108" cy="6806090"/>
          </a:xfrm>
          <a:prstGeom prst="roundRect">
            <a:avLst>
              <a:gd name="adj" fmla="val 25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322931" y="13593452"/>
            <a:ext cx="16246611" cy="5362586"/>
          </a:xfrm>
          <a:prstGeom prst="roundRect">
            <a:avLst>
              <a:gd name="adj" fmla="val 363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8338006" y="3845427"/>
            <a:ext cx="13815869" cy="15577178"/>
          </a:xfrm>
          <a:prstGeom prst="roundRect">
            <a:avLst>
              <a:gd name="adj" fmla="val 3875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423" y="603642"/>
            <a:ext cx="17829150" cy="267677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/>
              <a:t>Networking for NSF Cloud Chameleon: </a:t>
            </a:r>
            <a:br>
              <a:rPr lang="en-US" sz="5300" dirty="0" smtClean="0"/>
            </a:br>
            <a:r>
              <a:rPr lang="en-US" sz="5300" dirty="0" smtClean="0"/>
              <a:t>Phase 2 Plans and </a:t>
            </a:r>
            <a:r>
              <a:rPr lang="en-US" sz="5300" dirty="0" err="1" smtClean="0"/>
              <a:t>ExoGENI</a:t>
            </a:r>
            <a:r>
              <a:rPr lang="en-US" sz="5300" dirty="0" smtClean="0"/>
              <a:t> Stitching </a:t>
            </a:r>
            <a:r>
              <a:rPr lang="en-US" sz="5300" dirty="0" smtClean="0"/>
              <a:t>Prototype</a:t>
            </a:r>
            <a:endParaRPr lang="en-US" sz="6600" dirty="0"/>
          </a:p>
        </p:txBody>
      </p:sp>
      <p:sp>
        <p:nvSpPr>
          <p:cNvPr id="19" name="Rounded Rectangle 18"/>
          <p:cNvSpPr/>
          <p:nvPr/>
        </p:nvSpPr>
        <p:spPr>
          <a:xfrm>
            <a:off x="19003805" y="5138105"/>
            <a:ext cx="12434137" cy="13817933"/>
          </a:xfrm>
          <a:prstGeom prst="roundRect">
            <a:avLst>
              <a:gd name="adj" fmla="val 527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469126" y="437797"/>
            <a:ext cx="6684749" cy="26296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Bonus Demo: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SciDAS</a:t>
            </a:r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 Workflow Direct Connection between Chameleon and NCBI using </a:t>
            </a:r>
            <a:r>
              <a:rPr lang="en-US" sz="32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ExoGENI</a:t>
            </a:r>
            <a:endParaRPr lang="en-US" sz="3200" b="1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07481" y="14520466"/>
            <a:ext cx="3559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3838">
              <a:lnSpc>
                <a:spcPct val="120000"/>
              </a:lnSpc>
              <a:buFont typeface="Arial"/>
              <a:buChar char="•"/>
            </a:pPr>
            <a:endParaRPr lang="en-US" sz="2800" dirty="0" smtClean="0">
              <a:latin typeface="Helvetica"/>
              <a:cs typeface="Helvetica"/>
            </a:endParaRPr>
          </a:p>
          <a:p>
            <a:pPr marL="284163" indent="-223838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Helvetica"/>
                <a:cs typeface="Helvetica"/>
              </a:rPr>
              <a:t>Dynamic VLANs</a:t>
            </a:r>
          </a:p>
          <a:p>
            <a:pPr marL="284163" indent="-223838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Helvetica"/>
                <a:cs typeface="Helvetica"/>
              </a:rPr>
              <a:t>Connectivity to </a:t>
            </a:r>
            <a:r>
              <a:rPr lang="en-US" sz="2800" dirty="0" err="1" smtClean="0">
                <a:latin typeface="Helvetica"/>
                <a:cs typeface="Helvetica"/>
              </a:rPr>
              <a:t>ExoGENI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Stitchport</a:t>
            </a:r>
            <a:endParaRPr lang="en-US" sz="2800" dirty="0" smtClean="0">
              <a:latin typeface="Helvetica"/>
              <a:cs typeface="Helvetica"/>
            </a:endParaRPr>
          </a:p>
          <a:p>
            <a:pPr marL="284163" indent="-223838">
              <a:lnSpc>
                <a:spcPct val="120000"/>
              </a:lnSpc>
              <a:buFont typeface="Arial"/>
              <a:buChar char="•"/>
            </a:pP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36" name="Picture 35" descr="GENI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7032" y="20334619"/>
            <a:ext cx="1942289" cy="15447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109200" y="20245746"/>
            <a:ext cx="1270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Network Innovators Community Event (GENI NICE</a:t>
            </a:r>
            <a:r>
              <a:rPr lang="en-US" sz="2800" dirty="0" smtClean="0">
                <a:latin typeface="Helvetica"/>
                <a:cs typeface="Helvetica"/>
              </a:rPr>
              <a:t>)</a:t>
            </a: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October 10</a:t>
            </a:r>
            <a:r>
              <a:rPr lang="en-US" sz="2800" dirty="0" smtClean="0">
                <a:latin typeface="Helvetica"/>
                <a:cs typeface="Helvetica"/>
              </a:rPr>
              <a:t>, </a:t>
            </a:r>
            <a:r>
              <a:rPr lang="en-US" sz="2800" dirty="0" smtClean="0">
                <a:latin typeface="Helvetica"/>
                <a:cs typeface="Helvetica"/>
              </a:rPr>
              <a:t>2017</a:t>
            </a:r>
            <a:endParaRPr lang="en-US" sz="2800" dirty="0">
              <a:latin typeface="Helvetica"/>
              <a:cs typeface="Helvetica"/>
            </a:endParaRPr>
          </a:p>
          <a:p>
            <a:pPr algn="ctr"/>
            <a:r>
              <a:rPr lang="en-US" sz="2800" dirty="0" smtClean="0">
                <a:latin typeface="Helvetica"/>
                <a:cs typeface="Helvetica"/>
              </a:rPr>
              <a:t>Toronto, Canada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92051" y="12852782"/>
            <a:ext cx="16752398" cy="70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Bonus Demo: </a:t>
            </a:r>
            <a:r>
              <a:rPr lang="en-US" sz="4000" dirty="0" smtClean="0">
                <a:latin typeface="Helvetica"/>
                <a:cs typeface="Helvetica"/>
              </a:rPr>
              <a:t>Chameleon to NCBI via </a:t>
            </a:r>
            <a:r>
              <a:rPr lang="en-US" sz="4000" dirty="0" err="1" smtClean="0">
                <a:latin typeface="Helvetica"/>
                <a:cs typeface="Helvetica"/>
              </a:rPr>
              <a:t>ExoGENI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80310" y="4068671"/>
            <a:ext cx="1696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Chameleon Phase 2 Networking Plans</a:t>
            </a:r>
            <a:endParaRPr lang="en-US" sz="4000" dirty="0">
              <a:latin typeface="Helvetica"/>
              <a:cs typeface="Helvetic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321323" y="5138106"/>
            <a:ext cx="8248220" cy="6577394"/>
          </a:xfrm>
          <a:prstGeom prst="roundRect">
            <a:avLst>
              <a:gd name="adj" fmla="val 3638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Helvetica"/>
              <a:cs typeface="Helvetica"/>
            </a:endParaRPr>
          </a:p>
          <a:p>
            <a:endParaRPr lang="en-US" sz="3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1626911" y="5554508"/>
            <a:ext cx="7460298" cy="5263140"/>
          </a:xfrm>
        </p:spPr>
        <p:txBody>
          <a:bodyPr>
            <a:noAutofit/>
          </a:bodyPr>
          <a:lstStyle/>
          <a:p>
            <a:pPr marL="476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Chameleon Phase 2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346075">
              <a:buFont typeface="Arial"/>
              <a:buChar char="•"/>
            </a:pPr>
            <a:r>
              <a:rPr lang="en-US" sz="2000" dirty="0" smtClean="0"/>
              <a:t>RENCI added to the team.</a:t>
            </a:r>
            <a:endParaRPr lang="en-US" sz="2000" dirty="0" smtClean="0"/>
          </a:p>
          <a:p>
            <a:pPr marL="476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Hardware Network Isolation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914400" lvl="1" indent="-346075">
              <a:buFont typeface="Arial"/>
              <a:buChar char="•"/>
            </a:pPr>
            <a:r>
              <a:rPr lang="en-US" sz="2000" dirty="0" err="1" smtClean="0"/>
              <a:t>Corsa</a:t>
            </a:r>
            <a:r>
              <a:rPr lang="en-US" sz="2000" dirty="0" smtClean="0"/>
              <a:t> DP2000 series switches</a:t>
            </a:r>
          </a:p>
          <a:p>
            <a:pPr marL="914400" lvl="1" indent="-346075">
              <a:buFont typeface="Arial"/>
              <a:buChar char="•"/>
            </a:pPr>
            <a:r>
              <a:rPr lang="en-US" sz="2000" dirty="0" err="1" smtClean="0"/>
              <a:t>OpenFlow</a:t>
            </a:r>
            <a:r>
              <a:rPr lang="en-US" sz="2000" dirty="0" smtClean="0"/>
              <a:t> 1.3</a:t>
            </a:r>
          </a:p>
          <a:p>
            <a:pPr marL="914400" lvl="1" indent="-346075">
              <a:buFont typeface="Arial"/>
              <a:buChar char="•"/>
            </a:pPr>
            <a:r>
              <a:rPr lang="en-US" sz="2000" dirty="0" smtClean="0"/>
              <a:t>Sliceable Network Hardware</a:t>
            </a:r>
          </a:p>
          <a:p>
            <a:pPr marL="914400" lvl="1" indent="-346075">
              <a:buFont typeface="Arial"/>
              <a:buChar char="•"/>
            </a:pPr>
            <a:r>
              <a:rPr lang="en-US" sz="2000" dirty="0" smtClean="0"/>
              <a:t>Tenant controlled Virtual Forwarding Context (VFC)</a:t>
            </a:r>
            <a:endParaRPr lang="en-US" sz="2000" dirty="0" smtClean="0"/>
          </a:p>
          <a:p>
            <a:pPr marL="47625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Isolated Tenant Networks</a:t>
            </a:r>
          </a:p>
          <a:p>
            <a:pPr marL="914400" lvl="1" indent="-346075">
              <a:buFont typeface="Arial"/>
              <a:buChar char="•"/>
            </a:pPr>
            <a:r>
              <a:rPr lang="en-US" sz="2000" dirty="0"/>
              <a:t>BYOC </a:t>
            </a:r>
            <a:r>
              <a:rPr lang="mr-IN" sz="2000" dirty="0"/>
              <a:t>–</a:t>
            </a:r>
            <a:r>
              <a:rPr lang="en-US" sz="2000" dirty="0"/>
              <a:t> Bring your own </a:t>
            </a:r>
            <a:r>
              <a:rPr lang="en-US" sz="2000" dirty="0" smtClean="0"/>
              <a:t>controller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7625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Wide-area Stitching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346075">
              <a:buFont typeface="Arial"/>
              <a:buChar char="•"/>
            </a:pPr>
            <a:r>
              <a:rPr lang="en-US" sz="2000" dirty="0" smtClean="0"/>
              <a:t>Between Chameleon sites at 100 </a:t>
            </a:r>
            <a:r>
              <a:rPr lang="en-US" sz="2000" dirty="0" err="1" smtClean="0"/>
              <a:t>Gbps</a:t>
            </a:r>
            <a:endParaRPr lang="en-US" sz="2000" dirty="0" smtClean="0"/>
          </a:p>
          <a:p>
            <a:pPr marL="914400" lvl="1" indent="-346075"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xternal partners (GENI, AL2S, </a:t>
            </a:r>
            <a:r>
              <a:rPr lang="en-US" sz="2000" dirty="0" err="1" smtClean="0"/>
              <a:t>ScienceDMZ</a:t>
            </a:r>
            <a:r>
              <a:rPr lang="en-US" sz="20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12152" y="3810254"/>
            <a:ext cx="18466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626" y="20600778"/>
            <a:ext cx="4115126" cy="117860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8338006" y="4068671"/>
            <a:ext cx="13815869" cy="71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/>
                <a:cs typeface="Helvetica"/>
              </a:rPr>
              <a:t>Demo: Chameleon to </a:t>
            </a:r>
            <a:r>
              <a:rPr lang="en-US" sz="4000" dirty="0" err="1" smtClean="0">
                <a:latin typeface="Helvetica"/>
                <a:cs typeface="Helvetica"/>
              </a:rPr>
              <a:t>ExoGENI</a:t>
            </a:r>
            <a:r>
              <a:rPr lang="en-US" sz="4000" dirty="0" smtClean="0">
                <a:latin typeface="Helvetica"/>
                <a:cs typeface="Helvetica"/>
              </a:rPr>
              <a:t> Stitching Prototype</a:t>
            </a:r>
            <a:endParaRPr lang="en-US" sz="4000" dirty="0">
              <a:latin typeface="Helvetica"/>
              <a:cs typeface="Helvetica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949852" y="7798393"/>
            <a:ext cx="5896630" cy="3448372"/>
            <a:chOff x="307181" y="1296805"/>
            <a:chExt cx="1391481" cy="1643843"/>
          </a:xfrm>
        </p:grpSpPr>
        <p:sp>
          <p:nvSpPr>
            <p:cNvPr id="54" name="AutoShape 13"/>
            <p:cNvSpPr>
              <a:spLocks/>
            </p:cNvSpPr>
            <p:nvPr/>
          </p:nvSpPr>
          <p:spPr bwMode="auto">
            <a:xfrm>
              <a:off x="311187" y="1303419"/>
              <a:ext cx="1387475" cy="163722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14"/>
            <p:cNvSpPr>
              <a:spLocks/>
            </p:cNvSpPr>
            <p:nvPr/>
          </p:nvSpPr>
          <p:spPr bwMode="auto">
            <a:xfrm>
              <a:off x="307181" y="1296805"/>
              <a:ext cx="1375569" cy="161817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  <a:p>
              <a:pPr algn="ctr"/>
              <a:endParaRPr lang="en-US" sz="18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</p:grpSp>
      <p:sp>
        <p:nvSpPr>
          <p:cNvPr id="56" name="Rectangle 43"/>
          <p:cNvSpPr>
            <a:spLocks/>
          </p:cNvSpPr>
          <p:nvPr/>
        </p:nvSpPr>
        <p:spPr bwMode="auto">
          <a:xfrm>
            <a:off x="11065408" y="7818129"/>
            <a:ext cx="5713643" cy="1309553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165100" tIns="165100" rIns="165100" bIns="165100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595959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57" name="Rectangle 20"/>
          <p:cNvSpPr>
            <a:spLocks/>
          </p:cNvSpPr>
          <p:nvPr/>
        </p:nvSpPr>
        <p:spPr bwMode="auto">
          <a:xfrm>
            <a:off x="11179519" y="7968686"/>
            <a:ext cx="1312299" cy="118494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err="1" smtClean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Corsa</a:t>
            </a:r>
            <a:r>
              <a:rPr lang="en-US" sz="2400" dirty="0" smtClean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 </a:t>
            </a:r>
          </a:p>
          <a:p>
            <a:pPr algn="l"/>
            <a:r>
              <a:rPr lang="en-US" sz="2400" dirty="0" smtClean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DP2400</a:t>
            </a:r>
          </a:p>
          <a:p>
            <a:pPr algn="l"/>
            <a:r>
              <a:rPr lang="en-US" sz="2400" dirty="0" smtClean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Switch</a:t>
            </a:r>
            <a:endParaRPr lang="en-US" sz="2400" dirty="0">
              <a:solidFill>
                <a:srgbClr val="4C4C4C"/>
              </a:solidFill>
              <a:latin typeface="Helvetica" charset="0"/>
              <a:ea typeface="Helvetica" charset="0"/>
              <a:cs typeface="Helvetica" charset="0"/>
              <a:sym typeface="Calibri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rot="10800000" flipV="1">
            <a:off x="12754276" y="8942782"/>
            <a:ext cx="2" cy="376952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rot="10800000">
            <a:off x="12956618" y="8940824"/>
            <a:ext cx="14654" cy="1184515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 rot="10800000" flipH="1">
            <a:off x="15323535" y="8910771"/>
            <a:ext cx="0" cy="1122456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0"/>
          <p:cNvSpPr>
            <a:spLocks/>
          </p:cNvSpPr>
          <p:nvPr/>
        </p:nvSpPr>
        <p:spPr bwMode="auto">
          <a:xfrm>
            <a:off x="14393116" y="8697152"/>
            <a:ext cx="1282093" cy="29238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>
              <a:solidFill>
                <a:srgbClr val="4C4C4C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75" y="7919332"/>
            <a:ext cx="3113153" cy="716026"/>
          </a:xfrm>
          <a:prstGeom prst="rect">
            <a:avLst/>
          </a:prstGeom>
        </p:spPr>
      </p:pic>
      <p:sp>
        <p:nvSpPr>
          <p:cNvPr id="65" name="Line 33"/>
          <p:cNvSpPr>
            <a:spLocks noChangeShapeType="1"/>
          </p:cNvSpPr>
          <p:nvPr/>
        </p:nvSpPr>
        <p:spPr bwMode="auto">
          <a:xfrm rot="10800000" flipH="1">
            <a:off x="15280121" y="7429756"/>
            <a:ext cx="0" cy="1122456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rot="10800000" flipH="1">
            <a:off x="13177495" y="7372759"/>
            <a:ext cx="0" cy="1122456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 rot="10800000" flipH="1">
            <a:off x="12909914" y="5835591"/>
            <a:ext cx="8569" cy="1155620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14835409" y="5321344"/>
            <a:ext cx="2681163" cy="81560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smtClean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  <a:sym typeface="Arial Unicode MS" charset="0"/>
              </a:rPr>
              <a:t>AL2S</a:t>
            </a:r>
            <a:r>
              <a:rPr lang="en-US" sz="2400" dirty="0" smtClean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  <a:sym typeface="Arial Unicode MS" charset="0"/>
              </a:rPr>
              <a:t>, GENI</a:t>
            </a:r>
            <a:r>
              <a:rPr lang="en-US" sz="2400" dirty="0">
                <a:solidFill>
                  <a:srgbClr val="333333"/>
                </a:solidFill>
                <a:latin typeface="Helvetica" charset="0"/>
                <a:ea typeface="Helvetica" charset="0"/>
                <a:cs typeface="Helvetica" charset="0"/>
                <a:sym typeface="Arial Unicode MS" charset="0"/>
              </a:rPr>
              <a:t>, Future Partners</a:t>
            </a:r>
          </a:p>
        </p:txBody>
      </p:sp>
      <p:sp>
        <p:nvSpPr>
          <p:cNvPr id="69" name="Rectangle 20"/>
          <p:cNvSpPr>
            <a:spLocks/>
          </p:cNvSpPr>
          <p:nvPr/>
        </p:nvSpPr>
        <p:spPr bwMode="auto">
          <a:xfrm>
            <a:off x="9644809" y="7780154"/>
            <a:ext cx="1208664" cy="44627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Chicago</a:t>
            </a:r>
          </a:p>
        </p:txBody>
      </p:sp>
      <p:sp>
        <p:nvSpPr>
          <p:cNvPr id="70" name="Rectangle 20"/>
          <p:cNvSpPr>
            <a:spLocks/>
          </p:cNvSpPr>
          <p:nvPr/>
        </p:nvSpPr>
        <p:spPr bwMode="auto">
          <a:xfrm>
            <a:off x="10462194" y="6857711"/>
            <a:ext cx="932948" cy="446276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 smtClean="0">
                <a:solidFill>
                  <a:srgbClr val="4C4C4C"/>
                </a:solidFill>
                <a:latin typeface="Helvetica" charset="0"/>
                <a:ea typeface="Helvetica" charset="0"/>
                <a:cs typeface="Helvetica" charset="0"/>
                <a:sym typeface="Calibri" charset="0"/>
              </a:rPr>
              <a:t>Austin</a:t>
            </a:r>
            <a:endParaRPr lang="en-US" sz="2400" dirty="0">
              <a:solidFill>
                <a:srgbClr val="4C4C4C"/>
              </a:solidFill>
              <a:latin typeface="Helvetica" charset="0"/>
              <a:ea typeface="Helvetica" charset="0"/>
              <a:cs typeface="Helvetica" charset="0"/>
              <a:sym typeface="Calibri" charset="0"/>
            </a:endParaRPr>
          </a:p>
        </p:txBody>
      </p:sp>
      <p:sp>
        <p:nvSpPr>
          <p:cNvPr id="74" name="AutoShape 38"/>
          <p:cNvSpPr>
            <a:spLocks/>
          </p:cNvSpPr>
          <p:nvPr/>
        </p:nvSpPr>
        <p:spPr bwMode="auto">
          <a:xfrm>
            <a:off x="11952739" y="9287497"/>
            <a:ext cx="910919" cy="662288"/>
          </a:xfrm>
          <a:prstGeom prst="roundRect">
            <a:avLst>
              <a:gd name="adj" fmla="val 16667"/>
            </a:avLst>
          </a:prstGeom>
          <a:solidFill>
            <a:srgbClr val="E58955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Node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A)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76" name="AutoShape 38"/>
          <p:cNvSpPr>
            <a:spLocks/>
          </p:cNvSpPr>
          <p:nvPr/>
        </p:nvSpPr>
        <p:spPr bwMode="auto">
          <a:xfrm>
            <a:off x="11694960" y="10032485"/>
            <a:ext cx="2381551" cy="820544"/>
          </a:xfrm>
          <a:prstGeom prst="roundRect">
            <a:avLst>
              <a:gd name="adj" fmla="val 16667"/>
            </a:avLst>
          </a:prstGeom>
          <a:solidFill>
            <a:srgbClr val="E58955"/>
          </a:solidFill>
          <a:ln w="3175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77" name="AutoShape 38"/>
          <p:cNvSpPr>
            <a:spLocks/>
          </p:cNvSpPr>
          <p:nvPr/>
        </p:nvSpPr>
        <p:spPr bwMode="auto">
          <a:xfrm>
            <a:off x="14191000" y="10004769"/>
            <a:ext cx="2365362" cy="875044"/>
          </a:xfrm>
          <a:prstGeom prst="roundRect">
            <a:avLst>
              <a:gd name="adj" fmla="val 16667"/>
            </a:avLst>
          </a:prstGeom>
          <a:solidFill>
            <a:srgbClr val="FFEE96"/>
          </a:solidFill>
          <a:ln w="3175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377" y="10184659"/>
            <a:ext cx="1219759" cy="5082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637" y="10033228"/>
            <a:ext cx="987438" cy="768301"/>
          </a:xfrm>
          <a:prstGeom prst="rect">
            <a:avLst/>
          </a:prstGeom>
        </p:spPr>
      </p:pic>
      <p:sp>
        <p:nvSpPr>
          <p:cNvPr id="80" name="Rectangle 20"/>
          <p:cNvSpPr>
            <a:spLocks/>
          </p:cNvSpPr>
          <p:nvPr/>
        </p:nvSpPr>
        <p:spPr bwMode="auto">
          <a:xfrm>
            <a:off x="15243961" y="10077137"/>
            <a:ext cx="1282093" cy="7232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OpenFlow</a:t>
            </a:r>
            <a:r>
              <a:rPr lang="en-US" sz="1400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Controller (Tenant B)</a:t>
            </a:r>
            <a:endParaRPr lang="en-US" sz="1400" dirty="0">
              <a:solidFill>
                <a:srgbClr val="4C4C4C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81" name="Rectangle 20"/>
          <p:cNvSpPr>
            <a:spLocks/>
          </p:cNvSpPr>
          <p:nvPr/>
        </p:nvSpPr>
        <p:spPr bwMode="auto">
          <a:xfrm>
            <a:off x="12945452" y="10080654"/>
            <a:ext cx="1167587" cy="72327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OpenFlow</a:t>
            </a:r>
            <a:r>
              <a:rPr lang="en-US" sz="1400" dirty="0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Controller (Tenant A)</a:t>
            </a:r>
            <a:endParaRPr lang="en-US" sz="1400" dirty="0">
              <a:solidFill>
                <a:srgbClr val="4C4C4C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82" name="Rectangle 20"/>
          <p:cNvSpPr>
            <a:spLocks/>
          </p:cNvSpPr>
          <p:nvPr/>
        </p:nvSpPr>
        <p:spPr bwMode="auto">
          <a:xfrm>
            <a:off x="14151809" y="9985761"/>
            <a:ext cx="513080" cy="292388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4C4C4C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Ryu</a:t>
            </a:r>
            <a:endParaRPr lang="en-US" sz="1400" dirty="0">
              <a:solidFill>
                <a:srgbClr val="4C4C4C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rot="10800000" flipV="1">
            <a:off x="13455648" y="8920228"/>
            <a:ext cx="2" cy="376952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AutoShape 38"/>
          <p:cNvSpPr>
            <a:spLocks/>
          </p:cNvSpPr>
          <p:nvPr/>
        </p:nvSpPr>
        <p:spPr bwMode="auto">
          <a:xfrm>
            <a:off x="12490260" y="8447837"/>
            <a:ext cx="1425396" cy="532204"/>
          </a:xfrm>
          <a:prstGeom prst="roundRect">
            <a:avLst>
              <a:gd name="adj" fmla="val 16667"/>
            </a:avLst>
          </a:prstGeom>
          <a:solidFill>
            <a:srgbClr val="E58955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VFC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A)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85" name="AutoShape 38"/>
          <p:cNvSpPr>
            <a:spLocks/>
          </p:cNvSpPr>
          <p:nvPr/>
        </p:nvSpPr>
        <p:spPr bwMode="auto">
          <a:xfrm>
            <a:off x="13051105" y="9287497"/>
            <a:ext cx="910919" cy="662288"/>
          </a:xfrm>
          <a:prstGeom prst="roundRect">
            <a:avLst>
              <a:gd name="adj" fmla="val 16667"/>
            </a:avLst>
          </a:prstGeom>
          <a:solidFill>
            <a:srgbClr val="E58955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Node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A)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01" name="Line 33"/>
          <p:cNvSpPr>
            <a:spLocks noChangeShapeType="1"/>
          </p:cNvSpPr>
          <p:nvPr/>
        </p:nvSpPr>
        <p:spPr bwMode="auto">
          <a:xfrm rot="10800000">
            <a:off x="15207419" y="6209319"/>
            <a:ext cx="0" cy="887414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AutoShape 38"/>
          <p:cNvSpPr>
            <a:spLocks/>
          </p:cNvSpPr>
          <p:nvPr/>
        </p:nvSpPr>
        <p:spPr bwMode="auto">
          <a:xfrm>
            <a:off x="12434183" y="6920472"/>
            <a:ext cx="3338513" cy="66485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Chameleon Core Network</a:t>
            </a:r>
          </a:p>
          <a:p>
            <a:pPr algn="ctr"/>
            <a:r>
              <a:rPr lang="en-US" sz="1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100Gbps uplink public </a:t>
            </a:r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</a:t>
            </a:r>
          </a:p>
        </p:txBody>
      </p:sp>
      <p:sp>
        <p:nvSpPr>
          <p:cNvPr id="103" name="Line 33"/>
          <p:cNvSpPr>
            <a:spLocks noChangeShapeType="1"/>
          </p:cNvSpPr>
          <p:nvPr/>
        </p:nvSpPr>
        <p:spPr bwMode="auto">
          <a:xfrm rot="10800000" flipV="1">
            <a:off x="15769155" y="8920228"/>
            <a:ext cx="2" cy="376952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33"/>
          <p:cNvSpPr>
            <a:spLocks noChangeShapeType="1"/>
          </p:cNvSpPr>
          <p:nvPr/>
        </p:nvSpPr>
        <p:spPr bwMode="auto">
          <a:xfrm rot="10800000" flipV="1">
            <a:off x="14921863" y="8948670"/>
            <a:ext cx="2" cy="376952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AutoShape 38"/>
          <p:cNvSpPr>
            <a:spLocks/>
          </p:cNvSpPr>
          <p:nvPr/>
        </p:nvSpPr>
        <p:spPr bwMode="auto">
          <a:xfrm>
            <a:off x="14261808" y="9287497"/>
            <a:ext cx="910919" cy="662288"/>
          </a:xfrm>
          <a:prstGeom prst="roundRect">
            <a:avLst>
              <a:gd name="adj" fmla="val 16667"/>
            </a:avLst>
          </a:prstGeom>
          <a:solidFill>
            <a:srgbClr val="FFEE96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Node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B)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06" name="AutoShape 38"/>
          <p:cNvSpPr>
            <a:spLocks/>
          </p:cNvSpPr>
          <p:nvPr/>
        </p:nvSpPr>
        <p:spPr bwMode="auto">
          <a:xfrm>
            <a:off x="15498532" y="9287497"/>
            <a:ext cx="910919" cy="662288"/>
          </a:xfrm>
          <a:prstGeom prst="roundRect">
            <a:avLst>
              <a:gd name="adj" fmla="val 16667"/>
            </a:avLst>
          </a:prstGeom>
          <a:solidFill>
            <a:srgbClr val="FFEE96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Node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B)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07" name="AutoShape 38"/>
          <p:cNvSpPr>
            <a:spLocks/>
          </p:cNvSpPr>
          <p:nvPr/>
        </p:nvSpPr>
        <p:spPr bwMode="auto">
          <a:xfrm>
            <a:off x="14568288" y="8426803"/>
            <a:ext cx="1425396" cy="532204"/>
          </a:xfrm>
          <a:prstGeom prst="roundRect">
            <a:avLst>
              <a:gd name="adj" fmla="val 16667"/>
            </a:avLst>
          </a:prstGeom>
          <a:solidFill>
            <a:srgbClr val="FFEE96"/>
          </a:solidFill>
          <a:ln w="31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VFC</a:t>
            </a:r>
          </a:p>
          <a:p>
            <a:pPr algn="ctr"/>
            <a:r>
              <a:rPr lang="en-US" sz="1400" dirty="0" smtClean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(Tenant b)</a:t>
            </a:r>
            <a:endParaRPr lang="en-US" sz="1400" dirty="0">
              <a:solidFill>
                <a:srgbClr val="333333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672168" y="8028408"/>
            <a:ext cx="385802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3838">
              <a:lnSpc>
                <a:spcPct val="120000"/>
              </a:lnSpc>
              <a:buFont typeface="Arial"/>
              <a:buChar char="•"/>
            </a:pPr>
            <a:endParaRPr lang="en-US" sz="2800" dirty="0" smtClean="0">
              <a:latin typeface="Helvetica"/>
              <a:cs typeface="Helvetica"/>
            </a:endParaRPr>
          </a:p>
          <a:p>
            <a:pPr marL="284163" indent="-223838">
              <a:lnSpc>
                <a:spcPct val="120000"/>
              </a:lnSpc>
              <a:buFont typeface="Arial"/>
              <a:buChar char="•"/>
            </a:pPr>
            <a:r>
              <a:rPr lang="en-US" sz="2800" dirty="0" err="1" smtClean="0">
                <a:latin typeface="Helvetica"/>
                <a:cs typeface="Helvetica"/>
              </a:rPr>
              <a:t>ExoGENI</a:t>
            </a:r>
            <a:r>
              <a:rPr lang="en-US" sz="2800" dirty="0" smtClean="0">
                <a:latin typeface="Helvetica"/>
                <a:cs typeface="Helvetica"/>
              </a:rPr>
              <a:t> slice</a:t>
            </a:r>
          </a:p>
          <a:p>
            <a:pPr marL="284163" indent="-223838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Helvetica"/>
                <a:cs typeface="Helvetica"/>
              </a:rPr>
              <a:t>Dynamic Chameleon </a:t>
            </a:r>
            <a:r>
              <a:rPr lang="en-US" sz="2800" dirty="0" err="1" smtClean="0">
                <a:latin typeface="Helvetica"/>
                <a:cs typeface="Helvetica"/>
              </a:rPr>
              <a:t>S</a:t>
            </a:r>
            <a:r>
              <a:rPr lang="en-US" sz="2800" dirty="0" err="1" smtClean="0">
                <a:latin typeface="Helvetica"/>
                <a:cs typeface="Helvetica"/>
              </a:rPr>
              <a:t>titchport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136" name="Picture 4" descr="https://lh5.googleusercontent.com/-R9KZQM5F2pKMrxIfFs1qGnW_dhtBXT6OrrgpCZfxwKPHtswHzbsDu9AU3D-vZoEXvtqA89Cl2f0o4ksAR1KHR1gLrUhTKWidc6wZvfu_cAe6QlueXBi7UTfOfdb4-WD0myso2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8" y="13859854"/>
            <a:ext cx="15460435" cy="31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0233113" y="5485419"/>
            <a:ext cx="1607599" cy="1276870"/>
            <a:chOff x="7246614" y="265879"/>
            <a:chExt cx="1607599" cy="1276870"/>
          </a:xfrm>
        </p:grpSpPr>
        <p:grpSp>
          <p:nvGrpSpPr>
            <p:cNvPr id="87" name="Group 86"/>
            <p:cNvGrpSpPr/>
            <p:nvPr/>
          </p:nvGrpSpPr>
          <p:grpSpPr>
            <a:xfrm>
              <a:off x="7271514" y="265879"/>
              <a:ext cx="1576844" cy="1276870"/>
              <a:chOff x="307181" y="1296805"/>
              <a:chExt cx="1391481" cy="1643843"/>
            </a:xfrm>
          </p:grpSpPr>
          <p:sp>
            <p:nvSpPr>
              <p:cNvPr id="99" name="AutoShape 13"/>
              <p:cNvSpPr>
                <a:spLocks/>
              </p:cNvSpPr>
              <p:nvPr/>
            </p:nvSpPr>
            <p:spPr bwMode="auto">
              <a:xfrm>
                <a:off x="311187" y="1303419"/>
                <a:ext cx="1387475" cy="1637229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Rectangle 14"/>
              <p:cNvSpPr>
                <a:spLocks/>
              </p:cNvSpPr>
              <p:nvPr/>
            </p:nvSpPr>
            <p:spPr bwMode="auto">
              <a:xfrm>
                <a:off x="307181" y="1296805"/>
                <a:ext cx="1375569" cy="161817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dirty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dirty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dirty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dirty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sz="1800" dirty="0" smtClean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  <a:p>
                <a:pPr algn="ctr"/>
                <a:endParaRPr lang="en-US" dirty="0">
                  <a:solidFill>
                    <a:srgbClr val="333333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endParaRPr>
              </a:p>
            </p:txBody>
          </p:sp>
        </p:grpSp>
        <p:sp>
          <p:nvSpPr>
            <p:cNvPr id="88" name="Rectangle 43"/>
            <p:cNvSpPr>
              <a:spLocks/>
            </p:cNvSpPr>
            <p:nvPr/>
          </p:nvSpPr>
          <p:spPr bwMode="auto">
            <a:xfrm>
              <a:off x="7246614" y="265879"/>
              <a:ext cx="1607599" cy="51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3000"/>
              </a:schemeClr>
            </a:solidFill>
            <a:ln w="6350" cap="flat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165100" tIns="165100" rIns="165100" bIns="165100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889" y="306965"/>
              <a:ext cx="956572" cy="171913"/>
            </a:xfrm>
            <a:prstGeom prst="rect">
              <a:avLst/>
            </a:prstGeom>
          </p:spPr>
        </p:pic>
        <p:sp>
          <p:nvSpPr>
            <p:cNvPr id="90" name="Line 33"/>
            <p:cNvSpPr>
              <a:spLocks noChangeShapeType="1"/>
            </p:cNvSpPr>
            <p:nvPr/>
          </p:nvSpPr>
          <p:spPr bwMode="auto">
            <a:xfrm rot="10800000" flipV="1">
              <a:off x="7926323" y="691862"/>
              <a:ext cx="7311" cy="151431"/>
            </a:xfrm>
            <a:prstGeom prst="line">
              <a:avLst/>
            </a:prstGeom>
            <a:noFill/>
            <a:ln w="38100" cap="flat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33"/>
            <p:cNvSpPr>
              <a:spLocks noChangeShapeType="1"/>
            </p:cNvSpPr>
            <p:nvPr/>
          </p:nvSpPr>
          <p:spPr bwMode="auto">
            <a:xfrm rot="10800000" flipH="1" flipV="1">
              <a:off x="8245624" y="693443"/>
              <a:ext cx="1412" cy="144626"/>
            </a:xfrm>
            <a:prstGeom prst="line">
              <a:avLst/>
            </a:prstGeom>
            <a:noFill/>
            <a:ln w="38100" cap="flat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 rot="10800000" flipH="1">
              <a:off x="8078909" y="691862"/>
              <a:ext cx="0" cy="415625"/>
            </a:xfrm>
            <a:prstGeom prst="line">
              <a:avLst/>
            </a:prstGeom>
            <a:noFill/>
            <a:ln w="38100" cap="flat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AutoShape 38"/>
            <p:cNvSpPr>
              <a:spLocks/>
            </p:cNvSpPr>
            <p:nvPr/>
          </p:nvSpPr>
          <p:spPr bwMode="auto">
            <a:xfrm>
              <a:off x="7555392" y="1096949"/>
              <a:ext cx="1120902" cy="324013"/>
            </a:xfrm>
            <a:prstGeom prst="roundRect">
              <a:avLst>
                <a:gd name="adj" fmla="val 16667"/>
              </a:avLst>
            </a:prstGeom>
            <a:solidFill>
              <a:srgbClr val="FFEE96"/>
            </a:solidFill>
            <a:ln w="3175" cap="flat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r"/>
              <a:endParaRPr lang="en-US" sz="1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95" name="AutoShape 38"/>
            <p:cNvSpPr>
              <a:spLocks/>
            </p:cNvSpPr>
            <p:nvPr/>
          </p:nvSpPr>
          <p:spPr bwMode="auto">
            <a:xfrm>
              <a:off x="7570507" y="826522"/>
              <a:ext cx="431668" cy="245233"/>
            </a:xfrm>
            <a:prstGeom prst="roundRect">
              <a:avLst>
                <a:gd name="adj" fmla="val 16667"/>
              </a:avLst>
            </a:prstGeom>
            <a:solidFill>
              <a:srgbClr val="FFEE96"/>
            </a:solidFill>
            <a:ln w="31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96" name="AutoShape 38"/>
            <p:cNvSpPr>
              <a:spLocks/>
            </p:cNvSpPr>
            <p:nvPr/>
          </p:nvSpPr>
          <p:spPr bwMode="auto">
            <a:xfrm>
              <a:off x="8175007" y="826522"/>
              <a:ext cx="431668" cy="245233"/>
            </a:xfrm>
            <a:prstGeom prst="roundRect">
              <a:avLst>
                <a:gd name="adj" fmla="val 16667"/>
              </a:avLst>
            </a:prstGeom>
            <a:solidFill>
              <a:srgbClr val="FFEE96"/>
            </a:solidFill>
            <a:ln w="31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97" name="AutoShape 38"/>
            <p:cNvSpPr>
              <a:spLocks/>
            </p:cNvSpPr>
            <p:nvPr/>
          </p:nvSpPr>
          <p:spPr bwMode="auto">
            <a:xfrm>
              <a:off x="7734669" y="519111"/>
              <a:ext cx="675469" cy="197066"/>
            </a:xfrm>
            <a:prstGeom prst="roundRect">
              <a:avLst>
                <a:gd name="adj" fmla="val 16667"/>
              </a:avLst>
            </a:prstGeom>
            <a:solidFill>
              <a:srgbClr val="FFEE96"/>
            </a:solidFill>
            <a:ln w="31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/>
              <a:endParaRPr lang="en-US" sz="1400" dirty="0">
                <a:solidFill>
                  <a:srgbClr val="333333"/>
                </a:solidFill>
                <a:latin typeface="Calibri" charset="0"/>
                <a:ea typeface="Calibri" charset="0"/>
                <a:cs typeface="Calibri" charset="0"/>
                <a:sym typeface="Calibri" charset="0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430" y="1107487"/>
              <a:ext cx="467929" cy="284488"/>
            </a:xfrm>
            <a:prstGeom prst="rect">
              <a:avLst/>
            </a:prstGeom>
          </p:spPr>
        </p:pic>
      </p:grpSp>
      <p:sp>
        <p:nvSpPr>
          <p:cNvPr id="137" name="Line 33"/>
          <p:cNvSpPr>
            <a:spLocks noChangeShapeType="1"/>
          </p:cNvSpPr>
          <p:nvPr/>
        </p:nvSpPr>
        <p:spPr bwMode="auto">
          <a:xfrm rot="10800000" flipV="1">
            <a:off x="11414596" y="5821714"/>
            <a:ext cx="1530855" cy="1"/>
          </a:xfrm>
          <a:prstGeom prst="line">
            <a:avLst/>
          </a:prstGeom>
          <a:noFill/>
          <a:ln w="38100" cap="flat">
            <a:solidFill>
              <a:srgbClr val="4C4C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77" y="5911402"/>
            <a:ext cx="7259928" cy="49782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800" y="12696754"/>
            <a:ext cx="7619874" cy="5276740"/>
          </a:xfrm>
          <a:prstGeom prst="rect">
            <a:avLst/>
          </a:prstGeom>
        </p:spPr>
      </p:pic>
      <p:sp>
        <p:nvSpPr>
          <p:cNvPr id="10" name="Up-Down Arrow 9"/>
          <p:cNvSpPr/>
          <p:nvPr/>
        </p:nvSpPr>
        <p:spPr>
          <a:xfrm>
            <a:off x="26285463" y="9447204"/>
            <a:ext cx="554017" cy="6499100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3530188" y="11381608"/>
            <a:ext cx="3858020" cy="56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>
              <a:lnSpc>
                <a:spcPct val="120000"/>
              </a:lnSpc>
            </a:pPr>
            <a:r>
              <a:rPr lang="en-US" sz="2800" smtClean="0">
                <a:latin typeface="Helvetica"/>
                <a:cs typeface="Helvetica"/>
              </a:rPr>
              <a:t>Stitched L2 path</a:t>
            </a:r>
            <a:endParaRPr lang="en-US" sz="2800" dirty="0" smtClean="0"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427155" y="13345706"/>
            <a:ext cx="3470999" cy="1181449"/>
          </a:xfrm>
          <a:prstGeom prst="roundRect">
            <a:avLst/>
          </a:prstGeom>
          <a:solidFill>
            <a:srgbClr val="AADE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598" y="13476534"/>
            <a:ext cx="3211489" cy="919795"/>
          </a:xfrm>
          <a:prstGeom prst="rect">
            <a:avLst/>
          </a:prstGeom>
          <a:noFill/>
        </p:spPr>
      </p:pic>
      <p:sp>
        <p:nvSpPr>
          <p:cNvPr id="148" name="Rounded Rectangle 147"/>
          <p:cNvSpPr/>
          <p:nvPr/>
        </p:nvSpPr>
        <p:spPr>
          <a:xfrm>
            <a:off x="20367642" y="6057610"/>
            <a:ext cx="1992926" cy="19707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856" y="6398001"/>
            <a:ext cx="1270000" cy="12827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482998" y="17224648"/>
            <a:ext cx="10170503" cy="1522365"/>
            <a:chOff x="4664906" y="17311883"/>
            <a:chExt cx="10170503" cy="1522365"/>
          </a:xfrm>
        </p:grpSpPr>
        <p:sp>
          <p:nvSpPr>
            <p:cNvPr id="149" name="Rounded Rectangle 148"/>
            <p:cNvSpPr/>
            <p:nvPr/>
          </p:nvSpPr>
          <p:spPr>
            <a:xfrm>
              <a:off x="4664906" y="17311883"/>
              <a:ext cx="10170503" cy="152236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4" descr="http://renci.org/wp-content/themes/renci-theme/images/renci-logo.png">
              <a:extLst>
                <a:ext uri="{FF2B5EF4-FFF2-40B4-BE49-F238E27FC236}">
                  <a16:creationId xmlns="" xmlns:a16="http://schemas.microsoft.com/office/drawing/2014/main" id="{9D940D89-B474-46B6-A0EB-DEF1923E3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839" y="17448040"/>
              <a:ext cx="2228982" cy="1103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367444" y="17428869"/>
              <a:ext cx="3367322" cy="14030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129" y="17510227"/>
              <a:ext cx="1203610" cy="11532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474" y="17506395"/>
              <a:ext cx="1413514" cy="1160915"/>
            </a:xfrm>
            <a:prstGeom prst="rect">
              <a:avLst/>
            </a:prstGeom>
          </p:spPr>
        </p:pic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29" y="20487356"/>
            <a:ext cx="4675473" cy="988857"/>
          </a:xfrm>
          <a:prstGeom prst="rect">
            <a:avLst/>
          </a:prstGeom>
        </p:spPr>
      </p:pic>
      <p:sp>
        <p:nvSpPr>
          <p:cNvPr id="151" name="Rounded Rectangle 150"/>
          <p:cNvSpPr/>
          <p:nvPr/>
        </p:nvSpPr>
        <p:spPr>
          <a:xfrm>
            <a:off x="980309" y="437797"/>
            <a:ext cx="6684749" cy="26296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Helvetica"/>
                <a:cs typeface="Helvetica"/>
              </a:rPr>
              <a:t>Chameleon and </a:t>
            </a:r>
            <a:r>
              <a:rPr lang="en-US" sz="3600" b="1" dirty="0" err="1">
                <a:solidFill>
                  <a:schemeClr val="tx1"/>
                </a:solidFill>
                <a:latin typeface="Helvetica"/>
                <a:cs typeface="Helvetica"/>
              </a:rPr>
              <a:t>ExoGENI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Helvetica"/>
                <a:cs typeface="Helvetica"/>
              </a:rPr>
              <a:t>Paul Ruth (PI) </a:t>
            </a:r>
            <a:r>
              <a:rPr lang="en-US" sz="3200" dirty="0" err="1">
                <a:solidFill>
                  <a:schemeClr val="tx1"/>
                </a:solidFill>
                <a:latin typeface="Helvetica"/>
                <a:cs typeface="Helvetica"/>
              </a:rPr>
              <a:t>pruth@renci.org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F404EFBA3424490D928EC029529FE" ma:contentTypeVersion="0" ma:contentTypeDescription="Create a new document." ma:contentTypeScope="" ma:versionID="9933ad73706f58b471245456004946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C7F6ED-760F-4814-8192-57DF56BAC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4E0F3A-DD12-41BE-8937-5E53629EF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5CCB6-7872-41AF-AD09-A063D69905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17197</TotalTime>
  <Words>199</Words>
  <Application>Microsoft Macintosh PowerPoint</Application>
  <PresentationFormat>Custom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Calibri</vt:lpstr>
      <vt:lpstr>Helvetica</vt:lpstr>
      <vt:lpstr>Arial</vt:lpstr>
      <vt:lpstr>Office Theme</vt:lpstr>
      <vt:lpstr>Networking for NSF Cloud Chameleon:  Phase 2 Plans and ExoGENI Stitching Prototype</vt:lpstr>
    </vt:vector>
  </TitlesOfParts>
  <Company>RENCI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Coyle</dc:creator>
  <cp:lastModifiedBy>Microsoft Office User</cp:lastModifiedBy>
  <cp:revision>105</cp:revision>
  <cp:lastPrinted>2015-11-09T14:52:02Z</cp:lastPrinted>
  <dcterms:created xsi:type="dcterms:W3CDTF">2009-12-07T19:47:49Z</dcterms:created>
  <dcterms:modified xsi:type="dcterms:W3CDTF">2017-10-07T20:34:37Z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0x01010041CF404EFBA3424490D928EC029529FE</vt:lpwstr>
  </property>
</Properties>
</file>